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8" r:id="rId3"/>
    <p:sldId id="259" r:id="rId4"/>
    <p:sldId id="260" r:id="rId5"/>
    <p:sldId id="261"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5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E4A30A6A-0C51-4FFA-9753-F30AC96FE6F7}" type="datetimeFigureOut">
              <a:rPr lang="ar-IQ" smtClean="0"/>
              <a:t>01/04/1440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24727358-1AB0-41DD-AE03-2ED18CC0750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E4A30A6A-0C51-4FFA-9753-F30AC96FE6F7}" type="datetimeFigureOut">
              <a:rPr lang="ar-IQ" smtClean="0"/>
              <a:t>01/04/1440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727358-1AB0-41DD-AE03-2ED18CC07501}"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E4A30A6A-0C51-4FFA-9753-F30AC96FE6F7}" type="datetimeFigureOut">
              <a:rPr lang="ar-IQ" smtClean="0"/>
              <a:t>01/04/1440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727358-1AB0-41DD-AE03-2ED18CC07501}"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E4A30A6A-0C51-4FFA-9753-F30AC96FE6F7}" type="datetimeFigureOut">
              <a:rPr lang="ar-IQ" smtClean="0"/>
              <a:t>01/04/1440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727358-1AB0-41DD-AE03-2ED18CC07501}"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E4A30A6A-0C51-4FFA-9753-F30AC96FE6F7}" type="datetimeFigureOut">
              <a:rPr lang="ar-IQ" smtClean="0"/>
              <a:t>01/04/1440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727358-1AB0-41DD-AE03-2ED18CC0750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E4A30A6A-0C51-4FFA-9753-F30AC96FE6F7}" type="datetimeFigureOut">
              <a:rPr lang="ar-IQ" smtClean="0"/>
              <a:t>01/04/1440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4727358-1AB0-41DD-AE03-2ED18CC07501}"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E4A30A6A-0C51-4FFA-9753-F30AC96FE6F7}" type="datetimeFigureOut">
              <a:rPr lang="ar-IQ" smtClean="0"/>
              <a:t>01/04/1440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4727358-1AB0-41DD-AE03-2ED18CC07501}"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E4A30A6A-0C51-4FFA-9753-F30AC96FE6F7}" type="datetimeFigureOut">
              <a:rPr lang="ar-IQ" smtClean="0"/>
              <a:t>01/04/1440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4727358-1AB0-41DD-AE03-2ED18CC07501}"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A30A6A-0C51-4FFA-9753-F30AC96FE6F7}" type="datetimeFigureOut">
              <a:rPr lang="ar-IQ" smtClean="0"/>
              <a:t>01/04/1440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4727358-1AB0-41DD-AE03-2ED18CC07501}"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E4A30A6A-0C51-4FFA-9753-F30AC96FE6F7}" type="datetimeFigureOut">
              <a:rPr lang="ar-IQ" smtClean="0"/>
              <a:t>01/04/1440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4727358-1AB0-41DD-AE03-2ED18CC07501}"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E4A30A6A-0C51-4FFA-9753-F30AC96FE6F7}" type="datetimeFigureOut">
              <a:rPr lang="ar-IQ" smtClean="0"/>
              <a:t>01/04/1440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24727358-1AB0-41DD-AE03-2ED18CC07501}"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4A30A6A-0C51-4FFA-9753-F30AC96FE6F7}" type="datetimeFigureOut">
              <a:rPr lang="ar-IQ" smtClean="0"/>
              <a:t>01/04/1440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727358-1AB0-41DD-AE03-2ED18CC07501}"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67544" y="889844"/>
            <a:ext cx="8208912" cy="6001643"/>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r>
              <a:rPr lang="ar-SA" sz="2400" b="1" dirty="0">
                <a:ln w="11430"/>
                <a:solidFill>
                  <a:srgbClr val="FF0000"/>
                </a:solidFill>
                <a:effectLst>
                  <a:outerShdw blurRad="80000" dist="40000" dir="5040000" algn="tl">
                    <a:srgbClr val="000000">
                      <a:alpha val="30000"/>
                    </a:srgbClr>
                  </a:outerShdw>
                </a:effectLst>
              </a:rPr>
              <a:t>أنـواع الـجـمـناسـتك</a:t>
            </a:r>
            <a:endParaRPr lang="en-US" sz="2400" b="1" dirty="0">
              <a:ln w="11430"/>
              <a:solidFill>
                <a:srgbClr val="FF0000"/>
              </a:solidFill>
              <a:effectLst>
                <a:outerShdw blurRad="80000" dist="40000" dir="5040000" algn="tl">
                  <a:srgbClr val="000000">
                    <a:alpha val="30000"/>
                  </a:srgbClr>
                </a:outerShdw>
              </a:effectLst>
            </a:endParaRPr>
          </a:p>
          <a:p>
            <a:r>
              <a:rPr lang="ar-SA" sz="2400" b="1" dirty="0">
                <a:ln w="11430"/>
                <a:solidFill>
                  <a:srgbClr val="FF0000"/>
                </a:solidFill>
                <a:effectLst>
                  <a:outerShdw blurRad="80000" dist="40000" dir="5040000" algn="tl">
                    <a:srgbClr val="000000">
                      <a:alpha val="30000"/>
                    </a:srgbClr>
                  </a:outerShdw>
                </a:effectLst>
              </a:rPr>
              <a:t>أولا" : جمناستك الألعاب : </a:t>
            </a:r>
            <a:endParaRPr lang="en-US" sz="2400" b="1" dirty="0">
              <a:ln w="11430"/>
              <a:solidFill>
                <a:srgbClr val="FF0000"/>
              </a:solidFill>
              <a:effectLst>
                <a:outerShdw blurRad="80000" dist="40000" dir="5040000" algn="tl">
                  <a:srgbClr val="000000">
                    <a:alpha val="30000"/>
                  </a:srgbClr>
                </a:outerShdw>
              </a:effectLst>
            </a:endParaRPr>
          </a:p>
          <a:p>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تبدأ جمناستك الألعاب من 3 – 6 سنوات ، ولقد اهتمت كثير من الدول بوضع وتصميم أجهزة خاصة مناسبة للطفل تشمل سلالم للتسلق وعقل مركبة واحبال ، وتبعا لطبيعة نمو الطفل في هذه المرحلة السنية ينتقل من جهاز </a:t>
            </a:r>
            <a:r>
              <a:rPr lang="ar-SA" sz="24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لاخر</a:t>
            </a:r>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وبمجرد ان يسيطر على حركة ينتقل </a:t>
            </a:r>
            <a:r>
              <a:rPr lang="ar-SA" sz="24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لاخرى</a:t>
            </a:r>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مميزات جمناستك الالعاب : </a:t>
            </a:r>
            <a:endPar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lvl="0"/>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اعداد الطفل بدنيا ونفسيا لتقبل رياضة الجمناستك .</a:t>
            </a:r>
            <a:endPar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lvl="0"/>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تعويد الطفل على اجهزة الجمناستك .</a:t>
            </a:r>
            <a:endPar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lvl="0"/>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اكساب الطفل قامة معتدلة وجسم سليم .</a:t>
            </a:r>
            <a:endPar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lvl="0"/>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اكساب الطفل عادات اجتماعية سليمة .</a:t>
            </a:r>
            <a:endPar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lvl="0"/>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شعور الطفل الممارس بالسرور والبهجة .</a:t>
            </a:r>
            <a:endPar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lvl="0"/>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بث روح المنافسة الشريفة .</a:t>
            </a:r>
            <a:endPar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lvl="0"/>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التغلب على عامل الخوف وبث روح الشجاعة .</a:t>
            </a:r>
            <a:endPar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lvl="0"/>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اساس نجاح وتهيئة للانتقال للمرحلة التالية ( جمناستك الموانع ) .</a:t>
            </a:r>
            <a:endPar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lvl="0"/>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توسيع مدارك الطفل لطبيعة اللعب على اجهزة الجمناستك .</a:t>
            </a:r>
            <a:endPar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2623818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95536" y="370393"/>
            <a:ext cx="8352928" cy="6740307"/>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r>
              <a:rPr lang="ar-SA" sz="2400" b="1" dirty="0">
                <a:ln w="11430"/>
                <a:solidFill>
                  <a:srgbClr val="FF0000"/>
                </a:solidFill>
                <a:effectLst>
                  <a:outerShdw blurRad="80000" dist="40000" dir="5040000" algn="tl">
                    <a:srgbClr val="000000">
                      <a:alpha val="30000"/>
                    </a:srgbClr>
                  </a:outerShdw>
                </a:effectLst>
              </a:rPr>
              <a:t>ثانيا" : جمناستك الموانع : </a:t>
            </a:r>
            <a:endParaRPr lang="en-US" sz="2400" b="1" dirty="0">
              <a:ln w="11430"/>
              <a:solidFill>
                <a:srgbClr val="FF0000"/>
              </a:solidFill>
              <a:effectLst>
                <a:outerShdw blurRad="80000" dist="40000" dir="5040000" algn="tl">
                  <a:srgbClr val="000000">
                    <a:alpha val="30000"/>
                  </a:srgbClr>
                </a:outerShdw>
              </a:effectLst>
            </a:endParaRPr>
          </a:p>
          <a:p>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وهو احد أنواع الجمناستك تستخدم فيه أجهزة متنوعة وعديدة ، وأول من استخدم هذا النوع من الجمناستك هو الألماني ( فردريك لودفيج يان ) حيث استعمله كنشاط في العراء جعل فيه الأفراد يمارسون حركاتهم بطريقة غير مقيدة ، ويلعبون على الأجهزة وكان يعد هذا النوع من أقوى أنواع الجمناستك في اعداد الأفراد وتدريبهم وتقويمهم ، كما يعتبر السلم الموصل إلى جمناستك الأجهزة ويمكن ان تشبهه </a:t>
            </a:r>
            <a:r>
              <a:rPr lang="ar-SA" sz="24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بالالعاب</a:t>
            </a:r>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الصغيرة الممهدة </a:t>
            </a:r>
            <a:r>
              <a:rPr lang="ar-SA" sz="24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للالعاب</a:t>
            </a:r>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الكبيرة ويمكن للمدرس ان يستخدم في جمناستك الموانع أدوات وأجهزة في صور واشكال متعددة </a:t>
            </a:r>
            <a:r>
              <a:rPr lang="ar-SA" sz="24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لاغراض</a:t>
            </a:r>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متباينة ، حيث توضع هذه الأدوات كحواجز او </a:t>
            </a:r>
            <a:r>
              <a:rPr lang="ar-SA" sz="24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حوائط</a:t>
            </a:r>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او موانع ولا توجد </a:t>
            </a:r>
            <a:r>
              <a:rPr lang="ar-SA" sz="24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بجمناستك</a:t>
            </a:r>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الموانع طريقة معينة او ثابتة فهناك كثير من الأدوات والأجهزة تستخدم في هذا النوع من النشاط ويمكن تحوير مواصفات الأجهزة بما يخدم التعليم والتدريب ويمكن استخدامها بطريقة فردية كما في استخدام جهاز واحد فقط او إضافة جهاز اخر ليصيح التطبيق مركبا ، هذا ويجب ان تكون الأجهزة المستخدمة والحركات التي تؤدي عليها مناسبة مع مستوى التلاميذ واذا ما كانت التمارين بشكل تنافسي فتكون أفضل لأنها تعمل على الارتقاء بمستوى الحركات إلى جانب الفوائد التربوية المتعددة التي يكتسبها التلميذ </a:t>
            </a:r>
            <a:r>
              <a:rPr lang="ar-IQ"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ومن الأدوات والأجهزة المستخدمة في جمناستك الموانع        هي </a:t>
            </a:r>
            <a:r>
              <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كرات طبية ، حبال وثب ، حبال تسلق ، مقاعد سويدية ، شواخص خشبية ، عصي خشبية</a:t>
            </a:r>
            <a:r>
              <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ar-IQ"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202761419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95536" y="1305342"/>
            <a:ext cx="8280920" cy="4893647"/>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r>
              <a:rPr lang="ar-SA" sz="2400" b="1" u="sng" dirty="0">
                <a:ln w="11430"/>
                <a:solidFill>
                  <a:srgbClr val="FF0000"/>
                </a:solidFill>
                <a:effectLst>
                  <a:outerShdw blurRad="80000" dist="40000" dir="5040000" algn="tl">
                    <a:srgbClr val="000000">
                      <a:alpha val="30000"/>
                    </a:srgbClr>
                  </a:outerShdw>
                </a:effectLst>
              </a:rPr>
              <a:t>فوائد وخصائص جمناستك الموانع :</a:t>
            </a:r>
            <a:endParaRPr lang="en-US" sz="2400" b="1" u="sng" dirty="0">
              <a:ln w="11430"/>
              <a:solidFill>
                <a:srgbClr val="FF0000"/>
              </a:solidFill>
              <a:effectLst>
                <a:outerShdw blurRad="80000" dist="40000" dir="5040000" algn="tl">
                  <a:srgbClr val="000000">
                    <a:alpha val="30000"/>
                  </a:srgbClr>
                </a:outerShdw>
              </a:effectLst>
            </a:endParaRPr>
          </a:p>
          <a:p>
            <a:pPr lvl="0"/>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انه ليس مقتصرا على الصغار فقط ولكنه متدرج يستعمله الكبار بصورة وأجهزة أصعب </a:t>
            </a:r>
            <a:r>
              <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p>
          <a:p>
            <a:pPr lvl="0"/>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يعود اللاعبين على الثقة بالنفس والثقة بالمدرب والاطمئنان على العمل على الأجهزة </a:t>
            </a:r>
            <a:r>
              <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p>
          <a:p>
            <a:pPr lvl="0"/>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ينمي عند الفرد صفات الجرأة والصبر والجلد وينمي الحواس ويدربها </a:t>
            </a:r>
            <a:r>
              <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p>
          <a:p>
            <a:pPr lvl="0"/>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ليس لجمناستك الموانع قاعدة ثابتة او طريقة معينة ولكن يعتمد على قابلية اللاعب وحسن   تفكيره </a:t>
            </a:r>
            <a:r>
              <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p>
          <a:p>
            <a:pPr lvl="0"/>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يعمل على تنمية الناحية الخلقية ويزيد من تعاون الفرد مع الجماعة ويثبت فيهم الصفات الاجتماعية ويقوي الروابط بينهم </a:t>
            </a:r>
            <a:r>
              <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p>
          <a:p>
            <a:pPr lvl="0"/>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يعمل على تحسين الصحة ويقوي العضلات </a:t>
            </a:r>
            <a:r>
              <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p>
          <a:p>
            <a:pPr lvl="0"/>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يعتبر جمناستك الموانع كأساس لجمناستك الأجهزة </a:t>
            </a:r>
            <a:r>
              <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p>
          <a:p>
            <a:pPr lvl="0"/>
            <a:r>
              <a:rPr lang="ar-SA"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يوسع المدارك والفهم وينمي الذكاء </a:t>
            </a:r>
            <a:r>
              <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p>
        </p:txBody>
      </p:sp>
    </p:spTree>
    <p:extLst>
      <p:ext uri="{BB962C8B-B14F-4D97-AF65-F5344CB8AC3E}">
        <p14:creationId xmlns:p14="http://schemas.microsoft.com/office/powerpoint/2010/main" val="156244529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764704"/>
            <a:ext cx="8352928" cy="5601533"/>
          </a:xfrm>
          <a:prstGeom prst="rect">
            <a:avLst/>
          </a:prstGeom>
        </p:spPr>
        <p:txBody>
          <a:bodyPr wrap="square">
            <a:spAutoFit/>
          </a:bodyPr>
          <a:lstStyle/>
          <a:p>
            <a:r>
              <a:rPr lang="ar-SA" sz="2000" b="1" u="sng" dirty="0">
                <a:solidFill>
                  <a:srgbClr val="FF0000"/>
                </a:solidFill>
              </a:rPr>
              <a:t>ثالثا" : جمناستك الأجهزة :</a:t>
            </a:r>
            <a:endParaRPr lang="en-US" sz="2000" dirty="0">
              <a:solidFill>
                <a:srgbClr val="FF0000"/>
              </a:solidFill>
            </a:endParaRPr>
          </a:p>
          <a:p>
            <a:r>
              <a:rPr lang="ar-SA" sz="2000" b="1" dirty="0">
                <a:solidFill>
                  <a:srgbClr val="FFFF00"/>
                </a:solidFill>
              </a:rPr>
              <a:t>     يشمل جمناستك الاجهزة لكلا الجنسين كما يلي : العقلة ، الحلق ، حصان المقابض ، حصان القفز ، المتوازيين ، العارضتان </a:t>
            </a:r>
            <a:r>
              <a:rPr lang="ar-SA" sz="2000" b="1" dirty="0" err="1">
                <a:solidFill>
                  <a:srgbClr val="FFFF00"/>
                </a:solidFill>
              </a:rPr>
              <a:t>المختلفتا</a:t>
            </a:r>
            <a:r>
              <a:rPr lang="ar-SA" sz="2000" b="1" dirty="0">
                <a:solidFill>
                  <a:srgbClr val="FFFF00"/>
                </a:solidFill>
              </a:rPr>
              <a:t> الارتفاع ، عارضة التوازن ، الحركات الارضية ، كما يمكن ممارسة المهارات على اجهزة وادوت مساعدة مثل : عمود التسلق ، الحبال ، المهر ، الصندوق المقسم ، المقاعد السويدية ، ويعتبر جمناستك الاجهزة اساس الجمناستك </a:t>
            </a:r>
            <a:r>
              <a:rPr lang="ar-SA" sz="2000" b="1" dirty="0" err="1">
                <a:solidFill>
                  <a:srgbClr val="FFFF00"/>
                </a:solidFill>
              </a:rPr>
              <a:t>للاعداد</a:t>
            </a:r>
            <a:r>
              <a:rPr lang="ar-SA" sz="2000" b="1" dirty="0">
                <a:solidFill>
                  <a:srgbClr val="FFFF00"/>
                </a:solidFill>
              </a:rPr>
              <a:t> للبطولات ولهذا يتطلب من اللاعبين تنفيذ الحركات الصحيحة والمطابقة لقانون الجمناستك و لابد من المدرب ان يلم بالمرحلتين السابقتين وهما     ( جمناستك الالعاب </a:t>
            </a:r>
            <a:r>
              <a:rPr lang="ar-SA" sz="2000" b="1" dirty="0" err="1">
                <a:solidFill>
                  <a:srgbClr val="FFFF00"/>
                </a:solidFill>
              </a:rPr>
              <a:t>وجمناستك</a:t>
            </a:r>
            <a:r>
              <a:rPr lang="ar-SA" sz="2000" b="1" dirty="0">
                <a:solidFill>
                  <a:srgbClr val="FFFF00"/>
                </a:solidFill>
              </a:rPr>
              <a:t> الموانع ) وكيفية تنظيم تمريناته في قالب مشوق حتى يشعر اللاعب بانه اكتسب حركة جديدة وانه قام بتمرين ناجح ، كما يجب عليه ان يعنى بتنفيذ اختبارات لمعرفة قدرة اللاعب ، ويلاحظ انه يمكن استخدام اجهزة الجمناستك في هذه المرحلة بتعديل قياساتها ، ومن المستحب ان توضع برامج جمناستك الاجهزة مبسطة للناشئ حتى يمكنه السيطرة عليها ويجب الا نغفل أي جهاز وعلينا استبعاد الحركات الصعبة التي لا تناسب سنهم .</a:t>
            </a:r>
            <a:endParaRPr lang="en-US" sz="2000" b="1" dirty="0">
              <a:solidFill>
                <a:srgbClr val="FFFF00"/>
              </a:solidFill>
            </a:endParaRPr>
          </a:p>
          <a:p>
            <a:r>
              <a:rPr lang="ar-SA" sz="2000" b="1" dirty="0">
                <a:solidFill>
                  <a:srgbClr val="FFFF00"/>
                </a:solidFill>
              </a:rPr>
              <a:t>مميزات جمناستك الأجهزة :</a:t>
            </a:r>
            <a:endParaRPr lang="en-US" sz="2000" b="1" dirty="0">
              <a:solidFill>
                <a:srgbClr val="FFFF00"/>
              </a:solidFill>
            </a:endParaRPr>
          </a:p>
          <a:p>
            <a:pPr lvl="0"/>
            <a:r>
              <a:rPr lang="ar-SA" sz="2000" b="1" dirty="0">
                <a:solidFill>
                  <a:srgbClr val="FFFF00"/>
                </a:solidFill>
              </a:rPr>
              <a:t>التعود على ممارسة التمارين المختلفة .</a:t>
            </a:r>
            <a:endParaRPr lang="en-US" sz="2000" b="1" dirty="0">
              <a:solidFill>
                <a:srgbClr val="FFFF00"/>
              </a:solidFill>
            </a:endParaRPr>
          </a:p>
          <a:p>
            <a:pPr lvl="0"/>
            <a:r>
              <a:rPr lang="ar-SA" sz="2000" b="1" dirty="0">
                <a:solidFill>
                  <a:srgbClr val="FFFF00"/>
                </a:solidFill>
              </a:rPr>
              <a:t>العمل على تطوير وتنمية النواحي البدنية والعقلية .</a:t>
            </a:r>
            <a:endParaRPr lang="en-US" sz="2000" b="1" dirty="0">
              <a:solidFill>
                <a:srgbClr val="FFFF00"/>
              </a:solidFill>
            </a:endParaRPr>
          </a:p>
          <a:p>
            <a:pPr lvl="0"/>
            <a:r>
              <a:rPr lang="ar-SA" sz="2000" b="1" dirty="0">
                <a:solidFill>
                  <a:srgbClr val="FFFF00"/>
                </a:solidFill>
              </a:rPr>
              <a:t>تكوين الاحساس الحركي بالعمل على الاجهزة .</a:t>
            </a:r>
            <a:endParaRPr lang="en-US" sz="2000" b="1" dirty="0">
              <a:solidFill>
                <a:srgbClr val="FFFF00"/>
              </a:solidFill>
            </a:endParaRPr>
          </a:p>
          <a:p>
            <a:pPr lvl="0"/>
            <a:r>
              <a:rPr lang="ar-SA" sz="2000" b="1" dirty="0">
                <a:solidFill>
                  <a:srgbClr val="FFFF00"/>
                </a:solidFill>
              </a:rPr>
              <a:t>تنمية العضلات الكبيرة الاساسية .</a:t>
            </a:r>
            <a:endParaRPr lang="en-US" sz="2000" b="1" dirty="0">
              <a:solidFill>
                <a:srgbClr val="FFFF00"/>
              </a:solidFill>
            </a:endParaRPr>
          </a:p>
          <a:p>
            <a:pPr lvl="0"/>
            <a:r>
              <a:rPr lang="ar-SA" sz="2000" b="1" dirty="0">
                <a:solidFill>
                  <a:srgbClr val="FFFF00"/>
                </a:solidFill>
              </a:rPr>
              <a:t>تنمية صفات نفسية </a:t>
            </a:r>
            <a:r>
              <a:rPr lang="ar-SA" sz="2000" b="1" dirty="0" err="1">
                <a:solidFill>
                  <a:srgbClr val="FFFF00"/>
                </a:solidFill>
              </a:rPr>
              <a:t>كالجراة</a:t>
            </a:r>
            <a:r>
              <a:rPr lang="ar-SA" sz="2000" b="1" dirty="0">
                <a:solidFill>
                  <a:srgbClr val="FFFF00"/>
                </a:solidFill>
              </a:rPr>
              <a:t> والشجاعة وغيرها من السمات الارادية .</a:t>
            </a:r>
            <a:endParaRPr lang="en-US" sz="2000" b="1" dirty="0">
              <a:solidFill>
                <a:srgbClr val="FFFF00"/>
              </a:solidFill>
            </a:endParaRPr>
          </a:p>
          <a:p>
            <a:pPr lvl="0"/>
            <a:r>
              <a:rPr lang="ar-SA" b="1" dirty="0">
                <a:solidFill>
                  <a:srgbClr val="FFFF00"/>
                </a:solidFill>
              </a:rPr>
              <a:t>تنمية الاحساس بالزمن .</a:t>
            </a:r>
            <a:endParaRPr lang="en-US" b="1" dirty="0">
              <a:solidFill>
                <a:srgbClr val="FFFF00"/>
              </a:solidFill>
            </a:endParaRPr>
          </a:p>
        </p:txBody>
      </p:sp>
    </p:spTree>
    <p:extLst>
      <p:ext uri="{BB962C8B-B14F-4D97-AF65-F5344CB8AC3E}">
        <p14:creationId xmlns:p14="http://schemas.microsoft.com/office/powerpoint/2010/main" val="316306706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692696"/>
            <a:ext cx="8496944" cy="6247864"/>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r>
              <a:rPr lang="ar-SA" sz="2000" b="1" u="sng" dirty="0">
                <a:ln w="11430"/>
                <a:solidFill>
                  <a:srgbClr val="FF0000"/>
                </a:solidFill>
                <a:effectLst>
                  <a:outerShdw blurRad="80000" dist="40000" dir="5040000" algn="tl">
                    <a:srgbClr val="000000">
                      <a:alpha val="30000"/>
                    </a:srgbClr>
                  </a:outerShdw>
                </a:effectLst>
              </a:rPr>
              <a:t>رابع</a:t>
            </a:r>
            <a:r>
              <a:rPr lang="ar-IQ" sz="2000" b="1" u="sng" dirty="0">
                <a:ln w="11430"/>
                <a:solidFill>
                  <a:srgbClr val="FF0000"/>
                </a:solidFill>
                <a:effectLst>
                  <a:outerShdw blurRad="80000" dist="40000" dir="5040000" algn="tl">
                    <a:srgbClr val="000000">
                      <a:alpha val="30000"/>
                    </a:srgbClr>
                  </a:outerShdw>
                </a:effectLst>
              </a:rPr>
              <a:t>ا" : جمناستك البطولات : </a:t>
            </a:r>
            <a:endParaRPr lang="en-US" sz="2000" b="1" dirty="0">
              <a:ln w="11430"/>
              <a:solidFill>
                <a:srgbClr val="FF0000"/>
              </a:solidFill>
              <a:effectLst>
                <a:outerShdw blurRad="80000" dist="40000" dir="5040000" algn="tl">
                  <a:srgbClr val="000000">
                    <a:alpha val="30000"/>
                  </a:srgbClr>
                </a:outerShdw>
              </a:effectLst>
            </a:endParaRPr>
          </a:p>
          <a:p>
            <a:r>
              <a:rPr lang="ar-IQ"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هذه هي المرحلة الاخيرة من جمناستك التي يبغى كل لاعب جمناستك الوصول لها وغرضها الفوز في المباريات والبطولات </a:t>
            </a:r>
            <a:r>
              <a:rPr lang="ar-IQ" sz="20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باداء</a:t>
            </a:r>
            <a:r>
              <a:rPr lang="ar-IQ"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الحركات في نطاق القوانين الموضوعة من الاتحاد الدولي وهذا لا </a:t>
            </a:r>
            <a:r>
              <a:rPr lang="ar-IQ" sz="20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ياتي</a:t>
            </a:r>
            <a:r>
              <a:rPr lang="ar-IQ"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الا اذا كان اللاعب مدربا تدريبا فنيا وبدنيا كافيا وعلى اللاعب الذي يدخل هذه البطولات ان يكون ملما ومستعدا </a:t>
            </a:r>
            <a:r>
              <a:rPr lang="ar-IQ" sz="20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لاداء</a:t>
            </a:r>
            <a:r>
              <a:rPr lang="ar-IQ"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تمريناته على اجهزة الجمناستك المختلفة .</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ar-SA" sz="2000" b="1" u="sng" dirty="0">
                <a:ln w="11430"/>
                <a:solidFill>
                  <a:srgbClr val="FF0000"/>
                </a:solidFill>
                <a:effectLst>
                  <a:outerShdw blurRad="80000" dist="40000" dir="5040000" algn="tl">
                    <a:srgbClr val="000000">
                      <a:alpha val="30000"/>
                    </a:srgbClr>
                  </a:outerShdw>
                </a:effectLst>
              </a:rPr>
              <a:t>ان احسن عمر للتدريب على لعبة الجمناستك هو ( 5 – 6 ) سنوات وذلك :</a:t>
            </a:r>
            <a:endParaRPr lang="en-US" sz="2000" b="1" dirty="0">
              <a:ln w="11430"/>
              <a:solidFill>
                <a:srgbClr val="FF0000"/>
              </a:solidFill>
              <a:effectLst>
                <a:outerShdw blurRad="80000" dist="40000" dir="5040000" algn="tl">
                  <a:srgbClr val="000000">
                    <a:alpha val="30000"/>
                  </a:srgbClr>
                </a:outerShdw>
              </a:effectLst>
            </a:endParaRPr>
          </a:p>
          <a:p>
            <a:r>
              <a:rPr lang="ar-SA"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1- لان الاطفال يتعلمون بسرعة حركات الجمناستك .</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ar-SA"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2- لديهم الشجاعة الكافية </a:t>
            </a:r>
            <a:r>
              <a:rPr lang="ar-SA" sz="20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لاداء</a:t>
            </a:r>
            <a:r>
              <a:rPr lang="ar-SA"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الحركات .</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ar-SA"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3- تطوير القوة لدى الاطفال يجب ان يبدا مبكرا ويكون تطوير القوة خلال التدريب .</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ar-SA"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4- المطاطية لدى الاطفال والمرونة تكون في هذا العمر جيدة ويمكن تطويرها الى الاحسن خلال  التمرين .</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ar-SA"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5- ان الوصول الى مرحلة البطولة ، تتطلب مدة طويلة من التدريب المتواصل ، يتراوح ( 12 – 15 ) سنة ، وان احسن عمر للحصول على البطولة هو ( 18 – 22 ) بالنسبة للرجال و ( 16 – 20 ) بالنسبة للنساء . وعلى هذا الاساس قسمت مراحل التدريب الى مرحلتين :</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ar-SA"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اولا: مرحلة تدريب القاعدة :</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ar-SA"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قسمت هذه المرحلة الى ثلاث مراحل تدريب وهي :</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ar-SA"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1- بداية المرحلة : 6 – 8 سنوات .</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ar-SA"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2- وسط المرحلة : 9 – 12 سنة .</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ar-SA"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3- نهاية المرحلة : 13 – 14 او 15 سنة .</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ar-SA"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ثانيا : مرحلة تدريب المتقدمين : والتي تبدا من 15 او 16 سنة – 21 او 22 سنة .</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42680824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heel(1)">
                                      <p:cBhvr>
                                        <p:cTn id="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TotalTime>
  <Words>883</Words>
  <Application>Microsoft Office PowerPoint</Application>
  <PresentationFormat>عرض على الشاشة (3:4)‏</PresentationFormat>
  <Paragraphs>47</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2O11 - 2O12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kadhim</dc:creator>
  <cp:lastModifiedBy>kadhim</cp:lastModifiedBy>
  <cp:revision>4</cp:revision>
  <dcterms:created xsi:type="dcterms:W3CDTF">2018-12-09T20:26:23Z</dcterms:created>
  <dcterms:modified xsi:type="dcterms:W3CDTF">2018-12-09T20:41:10Z</dcterms:modified>
</cp:coreProperties>
</file>